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5143500" cx="9144000"/>
  <p:notesSz cx="6858000" cy="9144000"/>
  <p:embeddedFontLst>
    <p:embeddedFont>
      <p:font typeface="Montserrat"/>
      <p:regular r:id="rId23"/>
      <p:bold r:id="rId24"/>
      <p:italic r:id="rId25"/>
      <p:boldItalic r:id="rId26"/>
    </p:embeddedFont>
    <p:embeddedFont>
      <p:font typeface="Lato"/>
      <p:regular r:id="rId27"/>
      <p:bold r:id="rId28"/>
      <p:italic r:id="rId29"/>
      <p:boldItalic r:id="rId30"/>
    </p:embeddedFont>
    <p:embeddedFont>
      <p:font typeface="Montserrat Medium"/>
      <p:regular r:id="rId31"/>
      <p:bold r:id="rId32"/>
      <p:italic r:id="rId33"/>
      <p:boldItalic r:id="rId34"/>
    </p:embeddedFont>
    <p:embeddedFont>
      <p:font typeface="Montserrat Light"/>
      <p:regular r:id="rId35"/>
      <p:bold r:id="rId36"/>
      <p:italic r:id="rId37"/>
      <p:boldItalic r:id="rId38"/>
    </p:embeddedFont>
    <p:embeddedFont>
      <p:font typeface="Montserrat ExtraLight"/>
      <p:regular r:id="rId39"/>
      <p:bold r:id="rId40"/>
      <p:italic r:id="rId41"/>
      <p:boldItalic r:id="rId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ExtraLight-bold.fntdata"/><Relationship Id="rId20" Type="http://schemas.openxmlformats.org/officeDocument/2006/relationships/slide" Target="slides/slide15.xml"/><Relationship Id="rId42" Type="http://schemas.openxmlformats.org/officeDocument/2006/relationships/font" Target="fonts/MontserratExtraLight-boldItalic.fntdata"/><Relationship Id="rId41" Type="http://schemas.openxmlformats.org/officeDocument/2006/relationships/font" Target="fonts/MontserratExtraLight-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Montserrat-bold.fntdata"/><Relationship Id="rId23" Type="http://schemas.openxmlformats.org/officeDocument/2006/relationships/font" Target="fonts/Montserrat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ontserrat-boldItalic.fntdata"/><Relationship Id="rId25" Type="http://schemas.openxmlformats.org/officeDocument/2006/relationships/font" Target="fonts/Montserrat-italic.fntdata"/><Relationship Id="rId28" Type="http://schemas.openxmlformats.org/officeDocument/2006/relationships/font" Target="fonts/Lato-bold.fntdata"/><Relationship Id="rId27" Type="http://schemas.openxmlformats.org/officeDocument/2006/relationships/font" Target="fonts/Lato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Lato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MontserratMedium-regular.fntdata"/><Relationship Id="rId30" Type="http://schemas.openxmlformats.org/officeDocument/2006/relationships/font" Target="fonts/Lato-boldItalic.fntdata"/><Relationship Id="rId11" Type="http://schemas.openxmlformats.org/officeDocument/2006/relationships/slide" Target="slides/slide6.xml"/><Relationship Id="rId33" Type="http://schemas.openxmlformats.org/officeDocument/2006/relationships/font" Target="fonts/MontserratMedium-italic.fntdata"/><Relationship Id="rId10" Type="http://schemas.openxmlformats.org/officeDocument/2006/relationships/slide" Target="slides/slide5.xml"/><Relationship Id="rId32" Type="http://schemas.openxmlformats.org/officeDocument/2006/relationships/font" Target="fonts/MontserratMedium-bold.fntdata"/><Relationship Id="rId13" Type="http://schemas.openxmlformats.org/officeDocument/2006/relationships/slide" Target="slides/slide8.xml"/><Relationship Id="rId35" Type="http://schemas.openxmlformats.org/officeDocument/2006/relationships/font" Target="fonts/MontserratLight-regular.fntdata"/><Relationship Id="rId12" Type="http://schemas.openxmlformats.org/officeDocument/2006/relationships/slide" Target="slides/slide7.xml"/><Relationship Id="rId34" Type="http://schemas.openxmlformats.org/officeDocument/2006/relationships/font" Target="fonts/MontserratMedium-boldItalic.fntdata"/><Relationship Id="rId15" Type="http://schemas.openxmlformats.org/officeDocument/2006/relationships/slide" Target="slides/slide10.xml"/><Relationship Id="rId37" Type="http://schemas.openxmlformats.org/officeDocument/2006/relationships/font" Target="fonts/MontserratLight-italic.fntdata"/><Relationship Id="rId14" Type="http://schemas.openxmlformats.org/officeDocument/2006/relationships/slide" Target="slides/slide9.xml"/><Relationship Id="rId36" Type="http://schemas.openxmlformats.org/officeDocument/2006/relationships/font" Target="fonts/MontserratLight-bold.fntdata"/><Relationship Id="rId17" Type="http://schemas.openxmlformats.org/officeDocument/2006/relationships/slide" Target="slides/slide12.xml"/><Relationship Id="rId39" Type="http://schemas.openxmlformats.org/officeDocument/2006/relationships/font" Target="fonts/MontserratExtraLight-regular.fntdata"/><Relationship Id="rId16" Type="http://schemas.openxmlformats.org/officeDocument/2006/relationships/slide" Target="slides/slide11.xml"/><Relationship Id="rId38" Type="http://schemas.openxmlformats.org/officeDocument/2006/relationships/font" Target="fonts/MontserratLight-bold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5d497dbb2c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5d497dbb2c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549921a899_1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1549921a899_1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18727ebeda8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18727ebeda8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1549921a899_1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1549921a899_1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8727ebeda8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18727ebeda8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549921a899_1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1549921a899_1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188b80f5adc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188b80f5adc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890e522148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1890e522148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15e606e0b2b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15e606e0b2b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5d497dbb2c_0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15d497dbb2c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1549921a899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1549921a899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549921a899_1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1549921a899_1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549921a899_1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1549921a899_1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1549921a899_1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1549921a899_1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88b80f5adc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188b80f5adc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8727ebeda8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18727ebeda8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549921a899_1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549921a899_1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1.jpg"/><Relationship Id="rId4" Type="http://schemas.openxmlformats.org/officeDocument/2006/relationships/image" Target="../media/image2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1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3.png"/><Relationship Id="rId4" Type="http://schemas.openxmlformats.org/officeDocument/2006/relationships/image" Target="../media/image2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manual.audacityteam.org/man/glossary.html#ft" TargetMode="External"/><Relationship Id="rId4" Type="http://schemas.openxmlformats.org/officeDocument/2006/relationships/hyperlink" Target="https://manual.audacityteam.org/man/glossary.html#fft" TargetMode="External"/><Relationship Id="rId5" Type="http://schemas.openxmlformats.org/officeDocument/2006/relationships/image" Target="../media/image12.png"/><Relationship Id="rId6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image" Target="../media/image18.png"/><Relationship Id="rId11" Type="http://schemas.openxmlformats.org/officeDocument/2006/relationships/image" Target="../media/image11.png"/><Relationship Id="rId10" Type="http://schemas.openxmlformats.org/officeDocument/2006/relationships/image" Target="../media/image10.png"/><Relationship Id="rId12" Type="http://schemas.openxmlformats.org/officeDocument/2006/relationships/image" Target="../media/image1.png"/><Relationship Id="rId9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17.png"/><Relationship Id="rId7" Type="http://schemas.openxmlformats.org/officeDocument/2006/relationships/image" Target="../media/image16.png"/><Relationship Id="rId8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Relationship Id="rId4" Type="http://schemas.openxmlformats.org/officeDocument/2006/relationships/image" Target="../media/image3.png"/><Relationship Id="rId5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Relationship Id="rId4" Type="http://schemas.openxmlformats.org/officeDocument/2006/relationships/image" Target="../media/image20.png"/><Relationship Id="rId5" Type="http://schemas.openxmlformats.org/officeDocument/2006/relationships/image" Target="../media/image1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3359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VAST CHALLENGE</a:t>
            </a:r>
            <a:r>
              <a:rPr lang="en" sz="3359">
                <a:solidFill>
                  <a:schemeClr val="accent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 </a:t>
            </a:r>
            <a:endParaRPr sz="3359">
              <a:solidFill>
                <a:schemeClr val="accent1"/>
              </a:solidFill>
              <a:latin typeface="Montserrat ExtraLight"/>
              <a:ea typeface="Montserrat ExtraLight"/>
              <a:cs typeface="Montserrat ExtraLight"/>
              <a:sym typeface="Montserrat Extra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359">
                <a:solidFill>
                  <a:schemeClr val="dk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2018 MC 1</a:t>
            </a:r>
            <a:endParaRPr sz="3359">
              <a:solidFill>
                <a:schemeClr val="dk1"/>
              </a:solidFill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sp>
        <p:nvSpPr>
          <p:cNvPr id="135" name="Google Shape;135;p13"/>
          <p:cNvSpPr txBox="1"/>
          <p:nvPr/>
        </p:nvSpPr>
        <p:spPr>
          <a:xfrm>
            <a:off x="2500550" y="2048550"/>
            <a:ext cx="4061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Second</a:t>
            </a:r>
            <a:r>
              <a:rPr lang="en" sz="22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Progress</a:t>
            </a:r>
            <a:r>
              <a:rPr lang="en" sz="22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2200">
              <a:solidFill>
                <a:srgbClr val="434343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36" name="Google Shape;136;p13"/>
          <p:cNvSpPr txBox="1"/>
          <p:nvPr/>
        </p:nvSpPr>
        <p:spPr>
          <a:xfrm>
            <a:off x="6164250" y="3096800"/>
            <a:ext cx="2844300" cy="20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Group Project</a:t>
            </a:r>
            <a:r>
              <a:rPr lang="en" sz="1700">
                <a:solidFill>
                  <a:schemeClr val="accen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by :</a:t>
            </a:r>
            <a:endParaRPr sz="1700">
              <a:solidFill>
                <a:schemeClr val="accen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Batuhan Kir</a:t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Jun Yan Chen</a:t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Shravika Pinna</a:t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Chinmai Reddy Modugula</a:t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Kamal Afridi M S</a:t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34343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2"/>
          <p:cNvSpPr txBox="1"/>
          <p:nvPr>
            <p:ph type="title"/>
          </p:nvPr>
        </p:nvSpPr>
        <p:spPr>
          <a:xfrm>
            <a:off x="1138675" y="500575"/>
            <a:ext cx="5907900" cy="59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accent1"/>
                </a:solidFill>
              </a:rPr>
              <a:t>Audio Features</a:t>
            </a:r>
            <a:endParaRPr sz="2700">
              <a:solidFill>
                <a:schemeClr val="accent1"/>
              </a:solidFill>
            </a:endParaRPr>
          </a:p>
        </p:txBody>
      </p:sp>
      <p:pic>
        <p:nvPicPr>
          <p:cNvPr id="237" name="Google Shape;23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9975" y="1386925"/>
            <a:ext cx="6804049" cy="2369650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22"/>
          <p:cNvSpPr txBox="1"/>
          <p:nvPr/>
        </p:nvSpPr>
        <p:spPr>
          <a:xfrm>
            <a:off x="2485175" y="4206475"/>
            <a:ext cx="3962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Time Series Amplitude Analysis of Kasios 1.wav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3"/>
          <p:cNvSpPr txBox="1"/>
          <p:nvPr>
            <p:ph type="title"/>
          </p:nvPr>
        </p:nvSpPr>
        <p:spPr>
          <a:xfrm>
            <a:off x="904425" y="144100"/>
            <a:ext cx="5907900" cy="59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accent1"/>
                </a:solidFill>
              </a:rPr>
              <a:t>Audio Features</a:t>
            </a:r>
            <a:endParaRPr sz="2700">
              <a:solidFill>
                <a:schemeClr val="accent1"/>
              </a:solidFill>
            </a:endParaRPr>
          </a:p>
        </p:txBody>
      </p:sp>
      <p:pic>
        <p:nvPicPr>
          <p:cNvPr id="244" name="Google Shape;24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725" y="1188475"/>
            <a:ext cx="5398498" cy="188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99275" y="3157424"/>
            <a:ext cx="5831149" cy="2030825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23"/>
          <p:cNvSpPr txBox="1"/>
          <p:nvPr/>
        </p:nvSpPr>
        <p:spPr>
          <a:xfrm>
            <a:off x="5275900" y="1853700"/>
            <a:ext cx="3799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Samples of frequency 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spectrum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 in Mitch Data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4"/>
          <p:cNvSpPr txBox="1"/>
          <p:nvPr>
            <p:ph type="title"/>
          </p:nvPr>
        </p:nvSpPr>
        <p:spPr>
          <a:xfrm>
            <a:off x="741475" y="82975"/>
            <a:ext cx="3433200" cy="59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accent1"/>
                </a:solidFill>
              </a:rPr>
              <a:t>Feature Extraction</a:t>
            </a:r>
            <a:endParaRPr sz="2700">
              <a:solidFill>
                <a:schemeClr val="accent1"/>
              </a:solidFill>
            </a:endParaRPr>
          </a:p>
        </p:txBody>
      </p:sp>
      <p:pic>
        <p:nvPicPr>
          <p:cNvPr id="252" name="Google Shape;252;p24"/>
          <p:cNvPicPr preferRelativeResize="0"/>
          <p:nvPr/>
        </p:nvPicPr>
        <p:blipFill rotWithShape="1">
          <a:blip r:embed="rId3">
            <a:alphaModFix/>
          </a:blip>
          <a:srcRect b="16502" l="4072" r="9279" t="37156"/>
          <a:stretch/>
        </p:blipFill>
        <p:spPr>
          <a:xfrm>
            <a:off x="1341450" y="621675"/>
            <a:ext cx="5590474" cy="1258075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24"/>
          <p:cNvSpPr txBox="1"/>
          <p:nvPr/>
        </p:nvSpPr>
        <p:spPr>
          <a:xfrm>
            <a:off x="6049975" y="2571750"/>
            <a:ext cx="3279600" cy="13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AutoNum type="arabicPeriod"/>
            </a:pPr>
            <a:r>
              <a:rPr i="1" lang="en">
                <a:latin typeface="Montserrat"/>
                <a:ea typeface="Montserrat"/>
                <a:cs typeface="Montserrat"/>
                <a:sym typeface="Montserrat"/>
              </a:rPr>
              <a:t>Root Mean Square Energy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AutoNum type="arabicPeriod"/>
            </a:pPr>
            <a:r>
              <a:rPr i="1" lang="en">
                <a:latin typeface="Montserrat"/>
                <a:ea typeface="Montserrat"/>
                <a:cs typeface="Montserrat"/>
                <a:sym typeface="Montserrat"/>
              </a:rPr>
              <a:t>Chromagram short-time fourier transform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AutoNum type="arabicPeriod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Spectral centroid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54" name="Google Shape;254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66175" y="1749650"/>
            <a:ext cx="4734751" cy="3368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5"/>
          <p:cNvSpPr txBox="1"/>
          <p:nvPr>
            <p:ph type="title"/>
          </p:nvPr>
        </p:nvSpPr>
        <p:spPr>
          <a:xfrm>
            <a:off x="1138675" y="500575"/>
            <a:ext cx="5907900" cy="59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accent1"/>
                </a:solidFill>
              </a:rPr>
              <a:t>Classification Methods</a:t>
            </a:r>
            <a:endParaRPr sz="2700">
              <a:solidFill>
                <a:schemeClr val="accent1"/>
              </a:solidFill>
            </a:endParaRPr>
          </a:p>
        </p:txBody>
      </p:sp>
      <p:sp>
        <p:nvSpPr>
          <p:cNvPr id="260" name="Google Shape;260;p25"/>
          <p:cNvSpPr txBox="1"/>
          <p:nvPr/>
        </p:nvSpPr>
        <p:spPr>
          <a:xfrm>
            <a:off x="1138675" y="1283325"/>
            <a:ext cx="5866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Four Machine Learning Classification models were implemented for training data.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AutoNum type="arabicPeriod"/>
            </a:pP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Random Forest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AutoNum type="arabicPeriod"/>
            </a:pP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KNN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AutoNum type="arabicPeriod"/>
            </a:pP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Decision trees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AutoNum type="arabicPeriod"/>
            </a:pP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Gaussian Naive Bayes 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6"/>
          <p:cNvSpPr txBox="1"/>
          <p:nvPr>
            <p:ph type="title"/>
          </p:nvPr>
        </p:nvSpPr>
        <p:spPr>
          <a:xfrm>
            <a:off x="1138675" y="500575"/>
            <a:ext cx="5907900" cy="59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accent1"/>
                </a:solidFill>
              </a:rPr>
              <a:t>Model Accuracies</a:t>
            </a:r>
            <a:endParaRPr sz="2700">
              <a:solidFill>
                <a:schemeClr val="accent1"/>
              </a:solidFill>
            </a:endParaRPr>
          </a:p>
        </p:txBody>
      </p:sp>
      <p:pic>
        <p:nvPicPr>
          <p:cNvPr id="266" name="Google Shape;26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1263" y="1221525"/>
            <a:ext cx="7881472" cy="3739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7"/>
          <p:cNvSpPr txBox="1"/>
          <p:nvPr>
            <p:ph type="title"/>
          </p:nvPr>
        </p:nvSpPr>
        <p:spPr>
          <a:xfrm>
            <a:off x="1138675" y="500575"/>
            <a:ext cx="5907900" cy="59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accent1"/>
                </a:solidFill>
              </a:rPr>
              <a:t>Prediction Results </a:t>
            </a:r>
            <a:endParaRPr sz="2700">
              <a:solidFill>
                <a:schemeClr val="accent1"/>
              </a:solidFill>
            </a:endParaRPr>
          </a:p>
        </p:txBody>
      </p:sp>
      <p:pic>
        <p:nvPicPr>
          <p:cNvPr id="272" name="Google Shape;27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98850" y="1099675"/>
            <a:ext cx="3169650" cy="3422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28"/>
          <p:cNvSpPr txBox="1"/>
          <p:nvPr>
            <p:ph type="title"/>
          </p:nvPr>
        </p:nvSpPr>
        <p:spPr>
          <a:xfrm>
            <a:off x="1297500" y="393750"/>
            <a:ext cx="2521800" cy="6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accent1"/>
                </a:solidFill>
              </a:rPr>
              <a:t>Conclusion</a:t>
            </a:r>
            <a:endParaRPr/>
          </a:p>
        </p:txBody>
      </p:sp>
      <p:sp>
        <p:nvSpPr>
          <p:cNvPr id="278" name="Google Shape;278;p28"/>
          <p:cNvSpPr txBox="1"/>
          <p:nvPr>
            <p:ph idx="1" type="body"/>
          </p:nvPr>
        </p:nvSpPr>
        <p:spPr>
          <a:xfrm>
            <a:off x="1063225" y="1180500"/>
            <a:ext cx="76248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Based on the results from our observations and outputs from the machine learning models, we conclude that:</a:t>
            </a:r>
            <a:endParaRPr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●"/>
            </a:pPr>
            <a:r>
              <a:rPr lang="en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The data provided by Kasios does not contain only Rose Crested Blue Pipits. </a:t>
            </a:r>
            <a:endParaRPr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●"/>
            </a:pPr>
            <a:r>
              <a:rPr lang="en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Thus it does not support Kasios’s claim against the research results.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29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29"/>
          <p:cNvSpPr txBox="1"/>
          <p:nvPr/>
        </p:nvSpPr>
        <p:spPr>
          <a:xfrm>
            <a:off x="3580950" y="2294700"/>
            <a:ext cx="1982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Thank You</a:t>
            </a:r>
            <a:endParaRPr sz="2400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4"/>
          <p:cNvSpPr txBox="1"/>
          <p:nvPr>
            <p:ph type="title"/>
          </p:nvPr>
        </p:nvSpPr>
        <p:spPr>
          <a:xfrm>
            <a:off x="1280500" y="912300"/>
            <a:ext cx="2881500" cy="59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accent1"/>
                </a:solidFill>
              </a:rPr>
              <a:t>Contributions</a:t>
            </a:r>
            <a:endParaRPr sz="2700">
              <a:solidFill>
                <a:schemeClr val="accent1"/>
              </a:solidFill>
            </a:endParaRPr>
          </a:p>
        </p:txBody>
      </p:sp>
      <p:sp>
        <p:nvSpPr>
          <p:cNvPr id="142" name="Google Shape;142;p14"/>
          <p:cNvSpPr txBox="1"/>
          <p:nvPr/>
        </p:nvSpPr>
        <p:spPr>
          <a:xfrm>
            <a:off x="1128275" y="1871400"/>
            <a:ext cx="74892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" sz="13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Batuhan Kir</a:t>
            </a: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- Data Preprocessing via OpenRefine &amp; Audacity(Slides-3, 5,6)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" sz="13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Jun Yan Chen</a:t>
            </a: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- Audacity &amp; Machine Learning Model(Slides-5,6,7,8,10)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" sz="13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Shravika Pinna</a:t>
            </a: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- Machine Learning Model &amp; Predictions(Slides-12,13,14,15)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" sz="13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Chinmai Reddy M</a:t>
            </a: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- Machine Learning Model &amp; Predictions(Slides-12,13,14,15)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" sz="13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Kamal Afridi M S</a:t>
            </a: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- Audio Formatting &amp; Machine Learning Predictions(Slides-3,14,15)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3" name="Google Shape;143;p14"/>
          <p:cNvSpPr txBox="1"/>
          <p:nvPr/>
        </p:nvSpPr>
        <p:spPr>
          <a:xfrm>
            <a:off x="5557000" y="4108675"/>
            <a:ext cx="3183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Slide 4 - previous </a:t>
            </a:r>
            <a:r>
              <a:rPr lang="en" sz="9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tableau</a:t>
            </a:r>
            <a:r>
              <a:rPr lang="en" sz="9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 work remapped in python </a:t>
            </a:r>
            <a:endParaRPr sz="900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5"/>
          <p:cNvSpPr txBox="1"/>
          <p:nvPr>
            <p:ph type="title"/>
          </p:nvPr>
        </p:nvSpPr>
        <p:spPr>
          <a:xfrm>
            <a:off x="1138675" y="500575"/>
            <a:ext cx="7818000" cy="59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accent1"/>
                </a:solidFill>
              </a:rPr>
              <a:t>Data Cleaning &amp; Normalization (OpenRefine)</a:t>
            </a:r>
            <a:endParaRPr sz="2700">
              <a:solidFill>
                <a:schemeClr val="accent1"/>
              </a:solidFill>
            </a:endParaRPr>
          </a:p>
        </p:txBody>
      </p:sp>
      <p:sp>
        <p:nvSpPr>
          <p:cNvPr id="149" name="Google Shape;149;p15"/>
          <p:cNvSpPr txBox="1"/>
          <p:nvPr/>
        </p:nvSpPr>
        <p:spPr>
          <a:xfrm>
            <a:off x="1262700" y="1021125"/>
            <a:ext cx="7489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Removing inconsistent data for “Vocalization Type” and “Quality”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50" name="Google Shape;15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5200" y="1690675"/>
            <a:ext cx="3181350" cy="206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16225" y="1690688"/>
            <a:ext cx="3257550" cy="1971675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15"/>
          <p:cNvSpPr/>
          <p:nvPr/>
        </p:nvSpPr>
        <p:spPr>
          <a:xfrm>
            <a:off x="4038888" y="2302950"/>
            <a:ext cx="525000" cy="537600"/>
          </a:xfrm>
          <a:prstGeom prst="striped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15"/>
          <p:cNvSpPr txBox="1"/>
          <p:nvPr/>
        </p:nvSpPr>
        <p:spPr>
          <a:xfrm>
            <a:off x="770875" y="4026950"/>
            <a:ext cx="7302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Created a  new column label by using ‘English Name’ column using GREL Expression.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if(length(value.find(/Rose Crested Blue Pipit/))&gt;0,1,0)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6"/>
          <p:cNvSpPr txBox="1"/>
          <p:nvPr>
            <p:ph type="title"/>
          </p:nvPr>
        </p:nvSpPr>
        <p:spPr>
          <a:xfrm>
            <a:off x="751625" y="93175"/>
            <a:ext cx="5907900" cy="59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accent1"/>
                </a:solidFill>
              </a:rPr>
              <a:t>Geo Locations</a:t>
            </a:r>
            <a:endParaRPr sz="2700">
              <a:solidFill>
                <a:schemeClr val="accent1"/>
              </a:solidFill>
            </a:endParaRPr>
          </a:p>
        </p:txBody>
      </p:sp>
      <p:pic>
        <p:nvPicPr>
          <p:cNvPr id="159" name="Google Shape;159;p16"/>
          <p:cNvPicPr preferRelativeResize="0"/>
          <p:nvPr/>
        </p:nvPicPr>
        <p:blipFill rotWithShape="1">
          <a:blip r:embed="rId3">
            <a:alphaModFix/>
          </a:blip>
          <a:srcRect b="1905" l="-2956" r="26567" t="26996"/>
          <a:stretch/>
        </p:blipFill>
        <p:spPr>
          <a:xfrm>
            <a:off x="751625" y="1456450"/>
            <a:ext cx="3200225" cy="2930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16"/>
          <p:cNvPicPr preferRelativeResize="0"/>
          <p:nvPr/>
        </p:nvPicPr>
        <p:blipFill rotWithShape="1">
          <a:blip r:embed="rId4">
            <a:alphaModFix/>
          </a:blip>
          <a:srcRect b="0" l="0" r="24516" t="32432"/>
          <a:stretch/>
        </p:blipFill>
        <p:spPr>
          <a:xfrm>
            <a:off x="4643275" y="1379875"/>
            <a:ext cx="3282476" cy="3048074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16"/>
          <p:cNvSpPr txBox="1"/>
          <p:nvPr/>
        </p:nvSpPr>
        <p:spPr>
          <a:xfrm>
            <a:off x="1089800" y="702775"/>
            <a:ext cx="58665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●"/>
            </a:pP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Plot 1: Mapping Mitch’s Data WRT Vocalization type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●"/>
            </a:pP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Plot 2: Mapping </a:t>
            </a: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Mitch’s Data WRT Audio Quality  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2" name="Google Shape;162;p16"/>
          <p:cNvSpPr txBox="1"/>
          <p:nvPr/>
        </p:nvSpPr>
        <p:spPr>
          <a:xfrm>
            <a:off x="1856225" y="4427950"/>
            <a:ext cx="17025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Red</a:t>
            </a:r>
            <a:r>
              <a:rPr lang="en" sz="1300">
                <a:latin typeface="Lato"/>
                <a:ea typeface="Lato"/>
                <a:cs typeface="Lato"/>
                <a:sym typeface="Lato"/>
              </a:rPr>
              <a:t> - Call</a:t>
            </a:r>
            <a:endParaRPr sz="13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4A86E8"/>
                </a:solidFill>
                <a:latin typeface="Lato"/>
                <a:ea typeface="Lato"/>
                <a:cs typeface="Lato"/>
                <a:sym typeface="Lato"/>
              </a:rPr>
              <a:t>Blue</a:t>
            </a:r>
            <a:r>
              <a:rPr lang="en" sz="1300">
                <a:latin typeface="Lato"/>
                <a:ea typeface="Lato"/>
                <a:cs typeface="Lato"/>
                <a:sym typeface="Lato"/>
              </a:rPr>
              <a:t> - Song</a:t>
            </a:r>
            <a:endParaRPr sz="13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6AA84F"/>
                </a:solidFill>
                <a:latin typeface="Lato"/>
                <a:ea typeface="Lato"/>
                <a:cs typeface="Lato"/>
                <a:sym typeface="Lato"/>
              </a:rPr>
              <a:t>Green</a:t>
            </a:r>
            <a:r>
              <a:rPr lang="en" sz="1300">
                <a:latin typeface="Lato"/>
                <a:ea typeface="Lato"/>
                <a:cs typeface="Lato"/>
                <a:sym typeface="Lato"/>
              </a:rPr>
              <a:t> - Call, Song </a:t>
            </a:r>
            <a:endParaRPr sz="13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3" name="Google Shape;163;p16"/>
          <p:cNvSpPr txBox="1"/>
          <p:nvPr/>
        </p:nvSpPr>
        <p:spPr>
          <a:xfrm>
            <a:off x="5418525" y="4506625"/>
            <a:ext cx="4145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A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>
                <a:solidFill>
                  <a:srgbClr val="002BB8"/>
                </a:solidFill>
                <a:latin typeface="Lato"/>
                <a:ea typeface="Lato"/>
                <a:cs typeface="Lato"/>
                <a:sym typeface="Lato"/>
              </a:rPr>
              <a:t>B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>
                <a:solidFill>
                  <a:srgbClr val="6AA84F"/>
                </a:solidFill>
                <a:latin typeface="Lato"/>
                <a:ea typeface="Lato"/>
                <a:cs typeface="Lato"/>
                <a:sym typeface="Lato"/>
              </a:rPr>
              <a:t>C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>
                <a:solidFill>
                  <a:srgbClr val="00FFFF"/>
                </a:solidFill>
                <a:latin typeface="Lato"/>
                <a:ea typeface="Lato"/>
                <a:cs typeface="Lato"/>
                <a:sym typeface="Lato"/>
              </a:rPr>
              <a:t>E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 - Quality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7"/>
          <p:cNvSpPr txBox="1"/>
          <p:nvPr>
            <p:ph type="title"/>
          </p:nvPr>
        </p:nvSpPr>
        <p:spPr>
          <a:xfrm>
            <a:off x="798250" y="56525"/>
            <a:ext cx="5907900" cy="59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accent1"/>
                </a:solidFill>
              </a:rPr>
              <a:t>Spectrum</a:t>
            </a:r>
            <a:r>
              <a:rPr lang="en" sz="2700">
                <a:solidFill>
                  <a:schemeClr val="accent1"/>
                </a:solidFill>
              </a:rPr>
              <a:t> Analysis (Audacity)</a:t>
            </a:r>
            <a:endParaRPr sz="2700">
              <a:solidFill>
                <a:schemeClr val="accent1"/>
              </a:solidFill>
            </a:endParaRPr>
          </a:p>
        </p:txBody>
      </p:sp>
      <p:sp>
        <p:nvSpPr>
          <p:cNvPr id="169" name="Google Shape;169;p17"/>
          <p:cNvSpPr txBox="1"/>
          <p:nvPr/>
        </p:nvSpPr>
        <p:spPr>
          <a:xfrm>
            <a:off x="1114675" y="592225"/>
            <a:ext cx="74892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Montserrat"/>
              <a:buChar char="●"/>
            </a:pPr>
            <a:r>
              <a:rPr b="1" lang="en" sz="1300">
                <a:latin typeface="Montserrat"/>
                <a:ea typeface="Montserrat"/>
                <a:cs typeface="Montserrat"/>
                <a:sym typeface="Montserrat"/>
              </a:rPr>
              <a:t>Audacity</a:t>
            </a:r>
            <a:r>
              <a:rPr lang="en" sz="1300">
                <a:latin typeface="Montserrat"/>
                <a:ea typeface="Montserrat"/>
                <a:cs typeface="Montserrat"/>
                <a:sym typeface="Montserrat"/>
              </a:rPr>
              <a:t> - free open source audio software</a:t>
            </a:r>
            <a:endParaRPr sz="1300">
              <a:highlight>
                <a:srgbClr val="FFFFFF"/>
              </a:highlight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Montserrat"/>
              <a:buChar char="●"/>
            </a:pPr>
            <a:r>
              <a:rPr b="1" lang="en" sz="1300"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Plot Spectrum</a:t>
            </a:r>
            <a:r>
              <a:rPr lang="en" sz="1300"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separates audio into blocks, and uses Fast </a:t>
            </a:r>
            <a:r>
              <a:rPr b="1" i="1" lang="en" sz="1300">
                <a:solidFill>
                  <a:srgbClr val="002BB8"/>
                </a:solidFill>
                <a:highlight>
                  <a:srgbClr val="FFFFFF"/>
                </a:highlight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Fourier Transform</a:t>
            </a:r>
            <a:r>
              <a:rPr lang="en" sz="1300"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or </a:t>
            </a:r>
            <a:r>
              <a:rPr b="1" i="1" lang="en" sz="1300">
                <a:solidFill>
                  <a:srgbClr val="002BB8"/>
                </a:solidFill>
                <a:highlight>
                  <a:srgbClr val="FFFFFF"/>
                </a:highlight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FFT</a:t>
            </a:r>
            <a:r>
              <a:rPr lang="en" sz="1300"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to convert waveform to spectrum, and then averages all the blocks together.</a:t>
            </a:r>
            <a:endParaRPr sz="1300"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Spectrum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- The sound intensity/amplitude(dB) at each frequency(Hz).</a:t>
            </a:r>
            <a:endParaRPr sz="1300"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70" name="Google Shape;170;p17"/>
          <p:cNvPicPr preferRelativeResize="0"/>
          <p:nvPr/>
        </p:nvPicPr>
        <p:blipFill rotWithShape="1">
          <a:blip r:embed="rId5">
            <a:alphaModFix/>
          </a:blip>
          <a:srcRect b="0" l="2830" r="-2829" t="0"/>
          <a:stretch/>
        </p:blipFill>
        <p:spPr>
          <a:xfrm>
            <a:off x="170224" y="1592950"/>
            <a:ext cx="5485786" cy="3417375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17"/>
          <p:cNvSpPr/>
          <p:nvPr/>
        </p:nvSpPr>
        <p:spPr>
          <a:xfrm>
            <a:off x="1805775" y="2072175"/>
            <a:ext cx="673500" cy="1851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2" name="Google Shape;172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07950" y="2072173"/>
            <a:ext cx="3314025" cy="2448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8"/>
          <p:cNvSpPr txBox="1"/>
          <p:nvPr>
            <p:ph type="title"/>
          </p:nvPr>
        </p:nvSpPr>
        <p:spPr>
          <a:xfrm>
            <a:off x="473625" y="-44200"/>
            <a:ext cx="5907900" cy="59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accent1"/>
                </a:solidFill>
              </a:rPr>
              <a:t>Eyeball Observation</a:t>
            </a:r>
            <a:endParaRPr sz="2700">
              <a:solidFill>
                <a:schemeClr val="accent1"/>
              </a:solidFill>
            </a:endParaRPr>
          </a:p>
        </p:txBody>
      </p:sp>
      <p:pic>
        <p:nvPicPr>
          <p:cNvPr id="178" name="Google Shape;17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39606" y="132907"/>
            <a:ext cx="1662723" cy="1692210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18"/>
          <p:cNvSpPr txBox="1"/>
          <p:nvPr/>
        </p:nvSpPr>
        <p:spPr>
          <a:xfrm>
            <a:off x="7547026" y="35375"/>
            <a:ext cx="1155300" cy="2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250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000000"/>
                </a:solidFill>
              </a:rPr>
              <a:t>351273</a:t>
            </a:r>
            <a:endParaRPr sz="2800">
              <a:solidFill>
                <a:srgbClr val="000000"/>
              </a:solidFill>
            </a:endParaRPr>
          </a:p>
        </p:txBody>
      </p:sp>
      <p:pic>
        <p:nvPicPr>
          <p:cNvPr id="180" name="Google Shape;18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39599" y="1825127"/>
            <a:ext cx="1662729" cy="1712348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18"/>
          <p:cNvSpPr txBox="1"/>
          <p:nvPr/>
        </p:nvSpPr>
        <p:spPr>
          <a:xfrm>
            <a:off x="7610094" y="1779560"/>
            <a:ext cx="1693500" cy="2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250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000000"/>
                </a:solidFill>
              </a:rPr>
              <a:t>162563</a:t>
            </a:r>
            <a:endParaRPr sz="2800">
              <a:solidFill>
                <a:srgbClr val="000000"/>
              </a:solidFill>
            </a:endParaRPr>
          </a:p>
        </p:txBody>
      </p:sp>
      <p:pic>
        <p:nvPicPr>
          <p:cNvPr id="182" name="Google Shape;182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39600" y="3537475"/>
            <a:ext cx="1662724" cy="1673100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18"/>
          <p:cNvSpPr txBox="1"/>
          <p:nvPr/>
        </p:nvSpPr>
        <p:spPr>
          <a:xfrm>
            <a:off x="7547025" y="3476350"/>
            <a:ext cx="1259100" cy="2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250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000000"/>
                </a:solidFill>
              </a:rPr>
              <a:t>110765</a:t>
            </a:r>
            <a:endParaRPr sz="2800">
              <a:solidFill>
                <a:srgbClr val="000000"/>
              </a:solidFill>
            </a:endParaRPr>
          </a:p>
        </p:txBody>
      </p:sp>
      <p:pic>
        <p:nvPicPr>
          <p:cNvPr id="184" name="Google Shape;184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66225" y="151800"/>
            <a:ext cx="1662724" cy="1687240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18"/>
          <p:cNvSpPr txBox="1"/>
          <p:nvPr/>
        </p:nvSpPr>
        <p:spPr>
          <a:xfrm>
            <a:off x="5724050" y="69525"/>
            <a:ext cx="1542000" cy="2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250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000000"/>
                </a:solidFill>
              </a:rPr>
              <a:t>299736</a:t>
            </a:r>
            <a:endParaRPr sz="2800">
              <a:solidFill>
                <a:srgbClr val="000000"/>
              </a:solidFill>
            </a:endParaRPr>
          </a:p>
        </p:txBody>
      </p:sp>
      <p:pic>
        <p:nvPicPr>
          <p:cNvPr id="186" name="Google Shape;186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366225" y="1825124"/>
            <a:ext cx="1662725" cy="1666205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18"/>
          <p:cNvSpPr txBox="1"/>
          <p:nvPr/>
        </p:nvSpPr>
        <p:spPr>
          <a:xfrm>
            <a:off x="5755700" y="1742650"/>
            <a:ext cx="1478700" cy="3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325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000000"/>
                </a:solidFill>
              </a:rPr>
              <a:t>14877</a:t>
            </a:r>
            <a:endParaRPr sz="2800">
              <a:solidFill>
                <a:srgbClr val="000000"/>
              </a:solidFill>
            </a:endParaRPr>
          </a:p>
        </p:txBody>
      </p:sp>
      <p:pic>
        <p:nvPicPr>
          <p:cNvPr id="188" name="Google Shape;188;p1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366226" y="3491325"/>
            <a:ext cx="1662725" cy="1690626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18"/>
          <p:cNvSpPr txBox="1"/>
          <p:nvPr/>
        </p:nvSpPr>
        <p:spPr>
          <a:xfrm>
            <a:off x="5784000" y="3439450"/>
            <a:ext cx="5804100" cy="3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325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000000"/>
                </a:solidFill>
              </a:rPr>
              <a:t>298739</a:t>
            </a:r>
            <a:endParaRPr sz="2800">
              <a:solidFill>
                <a:srgbClr val="000000"/>
              </a:solidFill>
            </a:endParaRPr>
          </a:p>
        </p:txBody>
      </p:sp>
      <p:pic>
        <p:nvPicPr>
          <p:cNvPr id="190" name="Google Shape;190;p1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09950" y="601375"/>
            <a:ext cx="1817151" cy="183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1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353038" y="601413"/>
            <a:ext cx="1817150" cy="18323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1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09950" y="2748676"/>
            <a:ext cx="1817150" cy="183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18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389199" y="2821624"/>
            <a:ext cx="1744826" cy="1759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4" name="Google Shape;194;p18"/>
          <p:cNvCxnSpPr/>
          <p:nvPr/>
        </p:nvCxnSpPr>
        <p:spPr>
          <a:xfrm flipH="1" rot="10800000">
            <a:off x="4726075" y="113100"/>
            <a:ext cx="14100" cy="5030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5" name="Google Shape;195;p18"/>
          <p:cNvSpPr txBox="1"/>
          <p:nvPr/>
        </p:nvSpPr>
        <p:spPr>
          <a:xfrm>
            <a:off x="3954900" y="4761550"/>
            <a:ext cx="700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Kasios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6" name="Google Shape;196;p18"/>
          <p:cNvSpPr txBox="1"/>
          <p:nvPr/>
        </p:nvSpPr>
        <p:spPr>
          <a:xfrm>
            <a:off x="4740175" y="4761550"/>
            <a:ext cx="700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Mitch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7" name="Google Shape;197;p18"/>
          <p:cNvSpPr txBox="1"/>
          <p:nvPr/>
        </p:nvSpPr>
        <p:spPr>
          <a:xfrm>
            <a:off x="1198225" y="438650"/>
            <a:ext cx="24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4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8" name="Google Shape;198;p18"/>
          <p:cNvSpPr txBox="1"/>
          <p:nvPr/>
        </p:nvSpPr>
        <p:spPr>
          <a:xfrm>
            <a:off x="3197175" y="410350"/>
            <a:ext cx="24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5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9" name="Google Shape;199;p18"/>
          <p:cNvSpPr txBox="1"/>
          <p:nvPr/>
        </p:nvSpPr>
        <p:spPr>
          <a:xfrm>
            <a:off x="1198225" y="2571750"/>
            <a:ext cx="24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6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0" name="Google Shape;200;p18"/>
          <p:cNvSpPr txBox="1"/>
          <p:nvPr/>
        </p:nvSpPr>
        <p:spPr>
          <a:xfrm>
            <a:off x="3197175" y="2571750"/>
            <a:ext cx="24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7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5" name="Google Shape;205;p19"/>
          <p:cNvCxnSpPr/>
          <p:nvPr/>
        </p:nvCxnSpPr>
        <p:spPr>
          <a:xfrm flipH="1" rot="10800000">
            <a:off x="2950250" y="113100"/>
            <a:ext cx="14100" cy="5030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6" name="Google Shape;206;p19"/>
          <p:cNvSpPr txBox="1"/>
          <p:nvPr/>
        </p:nvSpPr>
        <p:spPr>
          <a:xfrm>
            <a:off x="3069300" y="152400"/>
            <a:ext cx="39705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Lato"/>
                <a:ea typeface="Lato"/>
                <a:cs typeface="Lato"/>
                <a:sym typeface="Lato"/>
              </a:rPr>
              <a:t>Mitch Data</a:t>
            </a:r>
            <a:endParaRPr b="1"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 blue pipits audio, Quality “A”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07" name="Google Shape;20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250" y="1017475"/>
            <a:ext cx="2828125" cy="282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26275" y="983675"/>
            <a:ext cx="2828125" cy="2869547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19"/>
          <p:cNvSpPr txBox="1"/>
          <p:nvPr/>
        </p:nvSpPr>
        <p:spPr>
          <a:xfrm>
            <a:off x="21963" y="3940850"/>
            <a:ext cx="2858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A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verage of all 15 audios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0" name="Google Shape;210;p19"/>
          <p:cNvSpPr txBox="1"/>
          <p:nvPr/>
        </p:nvSpPr>
        <p:spPr>
          <a:xfrm>
            <a:off x="2927575" y="403655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Vocalization type 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“call” average</a:t>
            </a:r>
            <a:endParaRPr/>
          </a:p>
        </p:txBody>
      </p:sp>
      <p:sp>
        <p:nvSpPr>
          <p:cNvPr id="211" name="Google Shape;211;p19"/>
          <p:cNvSpPr txBox="1"/>
          <p:nvPr/>
        </p:nvSpPr>
        <p:spPr>
          <a:xfrm>
            <a:off x="5974475" y="4068888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Vocalization type “song” average</a:t>
            </a:r>
            <a:endParaRPr/>
          </a:p>
        </p:txBody>
      </p:sp>
      <p:pic>
        <p:nvPicPr>
          <p:cNvPr id="212" name="Google Shape;212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46350" y="1000124"/>
            <a:ext cx="2828125" cy="2839994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19"/>
          <p:cNvSpPr txBox="1"/>
          <p:nvPr/>
        </p:nvSpPr>
        <p:spPr>
          <a:xfrm>
            <a:off x="152400" y="152400"/>
            <a:ext cx="30000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latin typeface="Lato"/>
                <a:ea typeface="Lato"/>
                <a:cs typeface="Lato"/>
                <a:sym typeface="Lato"/>
              </a:rPr>
              <a:t>Kasios Data</a:t>
            </a:r>
            <a:endParaRPr sz="19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200" y="1235925"/>
            <a:ext cx="2959651" cy="2965849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20"/>
          <p:cNvSpPr txBox="1"/>
          <p:nvPr/>
        </p:nvSpPr>
        <p:spPr>
          <a:xfrm>
            <a:off x="806675" y="4299825"/>
            <a:ext cx="1857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Bent-Beak-Riffraff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Average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0" name="Google Shape;220;p20"/>
          <p:cNvSpPr txBox="1"/>
          <p:nvPr>
            <p:ph type="title"/>
          </p:nvPr>
        </p:nvSpPr>
        <p:spPr>
          <a:xfrm>
            <a:off x="1176675" y="473850"/>
            <a:ext cx="5907900" cy="59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accent1"/>
                </a:solidFill>
              </a:rPr>
              <a:t>Other Bird Species</a:t>
            </a:r>
            <a:endParaRPr sz="2700">
              <a:solidFill>
                <a:schemeClr val="accent1"/>
              </a:solidFill>
            </a:endParaRPr>
          </a:p>
        </p:txBody>
      </p:sp>
      <p:pic>
        <p:nvPicPr>
          <p:cNvPr id="221" name="Google Shape;22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12288" y="1262854"/>
            <a:ext cx="2907737" cy="2925971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20"/>
          <p:cNvSpPr txBox="1"/>
          <p:nvPr/>
        </p:nvSpPr>
        <p:spPr>
          <a:xfrm>
            <a:off x="3643200" y="4299825"/>
            <a:ext cx="1857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Vermillion-Trillian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Average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23" name="Google Shape;223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28025" y="1256772"/>
            <a:ext cx="2907725" cy="2932053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0"/>
          <p:cNvSpPr txBox="1"/>
          <p:nvPr/>
        </p:nvSpPr>
        <p:spPr>
          <a:xfrm>
            <a:off x="6548675" y="4299825"/>
            <a:ext cx="1857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Scrawny-Jay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Average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1"/>
          <p:cNvSpPr txBox="1"/>
          <p:nvPr>
            <p:ph type="title"/>
          </p:nvPr>
        </p:nvSpPr>
        <p:spPr>
          <a:xfrm>
            <a:off x="1138675" y="500575"/>
            <a:ext cx="5907900" cy="59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accent1"/>
                </a:solidFill>
              </a:rPr>
              <a:t>Machine Learning Approach</a:t>
            </a:r>
            <a:endParaRPr sz="2700">
              <a:solidFill>
                <a:schemeClr val="accent1"/>
              </a:solidFill>
            </a:endParaRPr>
          </a:p>
        </p:txBody>
      </p:sp>
      <p:sp>
        <p:nvSpPr>
          <p:cNvPr id="230" name="Google Shape;230;p21"/>
          <p:cNvSpPr txBox="1"/>
          <p:nvPr/>
        </p:nvSpPr>
        <p:spPr>
          <a:xfrm>
            <a:off x="1358400" y="1195675"/>
            <a:ext cx="423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1" name="Google Shape;231;p21"/>
          <p:cNvSpPr txBox="1"/>
          <p:nvPr/>
        </p:nvSpPr>
        <p:spPr>
          <a:xfrm>
            <a:off x="1358400" y="1358400"/>
            <a:ext cx="6339300" cy="312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Train Data: 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Mitch audio data - AllBirds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Test Data: 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Kasios Test Audios - 15 Test Audios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Platform: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Jupyter Notebook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Packages: 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Matplotlib, Sklearn, Librosa,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Audio features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for model 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training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and prediction: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○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i="1" lang="en">
                <a:latin typeface="Montserrat"/>
                <a:ea typeface="Montserrat"/>
                <a:cs typeface="Montserrat"/>
                <a:sym typeface="Montserrat"/>
              </a:rPr>
              <a:t>Root Mean Square Energy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i="1" lang="en">
                <a:latin typeface="Montserrat"/>
                <a:ea typeface="Montserrat"/>
                <a:cs typeface="Montserrat"/>
                <a:sym typeface="Montserrat"/>
              </a:rPr>
              <a:t>chromagram short-time fourier transform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, spectral centroid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Classification Methods: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K-Nearest Neighbors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Random Forest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Gaussian Naive Bayes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